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8" r:id="rId1"/>
  </p:sldMasterIdLst>
  <p:sldIdLst>
    <p:sldId id="268" r:id="rId2"/>
    <p:sldId id="257" r:id="rId3"/>
    <p:sldId id="269" r:id="rId4"/>
    <p:sldId id="258" r:id="rId5"/>
    <p:sldId id="270" r:id="rId6"/>
    <p:sldId id="259" r:id="rId7"/>
    <p:sldId id="271" r:id="rId8"/>
    <p:sldId id="260" r:id="rId9"/>
    <p:sldId id="261" r:id="rId10"/>
    <p:sldId id="272" r:id="rId11"/>
    <p:sldId id="262" r:id="rId12"/>
    <p:sldId id="263" r:id="rId13"/>
    <p:sldId id="273" r:id="rId14"/>
    <p:sldId id="264" r:id="rId15"/>
    <p:sldId id="265" r:id="rId16"/>
    <p:sldId id="274" r:id="rId17"/>
    <p:sldId id="275" r:id="rId18"/>
    <p:sldId id="266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5099C68C-DC60-4296-A0F3-5E8FD100A5E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C4151474-3E05-4B18-A7D4-2409CE1F0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C68C-DC60-4296-A0F3-5E8FD100A5E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1474-3E05-4B18-A7D4-2409CE1F0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C68C-DC60-4296-A0F3-5E8FD100A5E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1474-3E05-4B18-A7D4-2409CE1F0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C68C-DC60-4296-A0F3-5E8FD100A5E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1474-3E05-4B18-A7D4-2409CE1F0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C68C-DC60-4296-A0F3-5E8FD100A5E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1474-3E05-4B18-A7D4-2409CE1F0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C68C-DC60-4296-A0F3-5E8FD100A5E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1474-3E05-4B18-A7D4-2409CE1F08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C68C-DC60-4296-A0F3-5E8FD100A5E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1474-3E05-4B18-A7D4-2409CE1F08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C68C-DC60-4296-A0F3-5E8FD100A5E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1474-3E05-4B18-A7D4-2409CE1F0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C68C-DC60-4296-A0F3-5E8FD100A5E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1474-3E05-4B18-A7D4-2409CE1F0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5099C68C-DC60-4296-A0F3-5E8FD100A5E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C4151474-3E05-4B18-A7D4-2409CE1F0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5099C68C-DC60-4296-A0F3-5E8FD100A5E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C4151474-3E05-4B18-A7D4-2409CE1F0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099C68C-DC60-4296-A0F3-5E8FD100A5E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4151474-3E05-4B18-A7D4-2409CE1F08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(1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77" y="994515"/>
            <a:ext cx="5662246" cy="499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0433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CC\Desktop\13980710_3543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67" y="679939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9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092" y="819333"/>
            <a:ext cx="98122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000" b="0" i="0" dirty="0" smtClean="0">
                <a:solidFill>
                  <a:srgbClr val="FF0000"/>
                </a:solidFill>
                <a:effectLst/>
                <a:latin typeface="vazir"/>
                <a:cs typeface="2  Mah" pitchFamily="2" charset="-78"/>
              </a:rPr>
              <a:t>نترسید!</a:t>
            </a:r>
          </a:p>
          <a:p>
            <a:pPr algn="just" rtl="1">
              <a:lnSpc>
                <a:spcPct val="150000"/>
              </a:lnSpc>
            </a:pPr>
            <a:r>
              <a:rPr lang="fa-IR" sz="30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رهبر انقلاب اسلامی چهارمین توصیه خود به سپاه را اینگونه مطرح کردند، «از دشمن مطلقاً </a:t>
            </a:r>
            <a:r>
              <a:rPr lang="fa-IR" sz="3000" b="0" i="0" dirty="0" smtClean="0">
                <a:solidFill>
                  <a:srgbClr val="0070C0"/>
                </a:solidFill>
                <a:effectLst/>
                <a:latin typeface="vazir"/>
                <a:cs typeface="2  Mah" pitchFamily="2" charset="-78"/>
              </a:rPr>
              <a:t>نترسید</a:t>
            </a:r>
            <a:r>
              <a:rPr lang="fa-IR" sz="30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 اما کاملاً </a:t>
            </a:r>
            <a:r>
              <a:rPr lang="fa-IR" sz="3000" b="0" i="0" dirty="0" smtClean="0">
                <a:solidFill>
                  <a:srgbClr val="0070C0"/>
                </a:solidFill>
                <a:effectLst/>
                <a:latin typeface="vazir"/>
                <a:cs typeface="2  Mah" pitchFamily="2" charset="-78"/>
              </a:rPr>
              <a:t>هوشیار باشید </a:t>
            </a:r>
            <a:r>
              <a:rPr lang="fa-IR" sz="30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و ارزیابی واقعی و صحیحی از دشمن داشته باشید».</a:t>
            </a:r>
          </a:p>
          <a:p>
            <a:pPr algn="just" rtl="1">
              <a:lnSpc>
                <a:spcPct val="150000"/>
              </a:lnSpc>
            </a:pPr>
            <a:r>
              <a:rPr lang="fa-IR" sz="30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حضرت آیت‌الله خامنه‌ای تأکید کردند: نباید از دشمن هر اندازه هم که قوی باشد، ترسید اما نباید دشمن را، هرچقدر هم که کوچک باشد، به حساب نیاورد.</a:t>
            </a:r>
            <a:endParaRPr lang="fa-IR" sz="3000" b="0" i="0" dirty="0">
              <a:solidFill>
                <a:srgbClr val="00B050"/>
              </a:solidFill>
              <a:effectLst/>
              <a:latin typeface="vazir"/>
              <a:cs typeface="2  Ma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130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806606"/>
            <a:ext cx="974187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800" b="0" i="0" dirty="0" smtClean="0">
                <a:solidFill>
                  <a:srgbClr val="FF0000"/>
                </a:solidFill>
                <a:effectLst/>
                <a:latin typeface="vazir"/>
                <a:cs typeface="2  Mah" pitchFamily="2" charset="-78"/>
              </a:rPr>
              <a:t>همکاری!</a:t>
            </a:r>
          </a:p>
          <a:p>
            <a:pPr algn="just" rtl="1">
              <a:lnSpc>
                <a:spcPct val="200000"/>
              </a:lnSpc>
            </a:pPr>
            <a:r>
              <a:rPr lang="fa-IR" sz="25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ایشان در توصیه پنجم خود خطاب به سپاه خاطرنشان کردند: با همه اجزاء عظیم تشکیل دهنده نظام اسلامی اعم از دولت، مجلس و قوه قضاییه و بخش های گوناگون، </a:t>
            </a:r>
            <a:r>
              <a:rPr lang="fa-IR" sz="2500" b="0" i="0" dirty="0" smtClean="0">
                <a:solidFill>
                  <a:srgbClr val="0070C0"/>
                </a:solidFill>
                <a:effectLst/>
                <a:latin typeface="vazir"/>
                <a:cs typeface="2  Mah" pitchFamily="2" charset="-78"/>
              </a:rPr>
              <a:t>همکاری و هم افزایی </a:t>
            </a:r>
            <a:r>
              <a:rPr lang="fa-IR" sz="25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داشته باشید. البته این هم افزایی و همراهی به معنای جدایی سپاه از عناصر هویتی خود نیست و سپاه باید عناصر هویتی خود را صددرصد حفظ کند.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solidFill>
                  <a:srgbClr val="00B050"/>
                </a:solidFill>
                <a:cs typeface="2  Mah" pitchFamily="2" charset="-78"/>
              </a:rPr>
              <a:t/>
            </a:r>
            <a:br>
              <a:rPr lang="fa-IR" sz="2800" dirty="0" smtClean="0">
                <a:solidFill>
                  <a:srgbClr val="00B050"/>
                </a:solidFill>
                <a:cs typeface="2  Mah" pitchFamily="2" charset="-78"/>
              </a:rPr>
            </a:br>
            <a:endParaRPr lang="en-US" sz="2800" dirty="0">
              <a:solidFill>
                <a:srgbClr val="00B050"/>
              </a:solidFill>
              <a:cs typeface="2  Ma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584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C\Desktop\13980710_5943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416" y="671146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8492" y="1038554"/>
            <a:ext cx="94360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b="0" i="0" dirty="0" smtClean="0">
                <a:solidFill>
                  <a:srgbClr val="FF0000"/>
                </a:solidFill>
                <a:effectLst/>
                <a:latin typeface="vazir"/>
                <a:cs typeface="2  Mah" pitchFamily="2" charset="-78"/>
              </a:rPr>
              <a:t>مردمی باشید!</a:t>
            </a:r>
          </a:p>
          <a:p>
            <a:pPr algn="just" rtl="1">
              <a:lnSpc>
                <a:spcPct val="150000"/>
              </a:lnSpc>
            </a:pPr>
            <a:r>
              <a:rPr lang="fa-IR" sz="32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«</a:t>
            </a:r>
            <a:r>
              <a:rPr lang="fa-IR" sz="3200" b="0" i="0" dirty="0" smtClean="0">
                <a:solidFill>
                  <a:srgbClr val="0070C0"/>
                </a:solidFill>
                <a:effectLst/>
                <a:latin typeface="vazir"/>
                <a:cs typeface="2  Mah" pitchFamily="2" charset="-78"/>
              </a:rPr>
              <a:t>مردمی بودن</a:t>
            </a:r>
            <a:r>
              <a:rPr lang="fa-IR" sz="32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» توصیه ششم حضرت آیت‌الله خامنه‌ای به سپاه بود.</a:t>
            </a:r>
          </a:p>
          <a:p>
            <a:pPr algn="just" rtl="1">
              <a:lnSpc>
                <a:spcPct val="150000"/>
              </a:lnSpc>
            </a:pPr>
            <a:r>
              <a:rPr lang="fa-IR" sz="32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ایشان گفتند: مردم دوست، مردم پذیر و مردمی رفتار باشید و از فخرفروشی، دنیا طلبی و اشرافی‌گری جداً پرهیز کنید، زیرا سپاه از ابتدای تشکیل، مردمی بوده است.</a:t>
            </a:r>
            <a:endParaRPr lang="fa-IR" sz="3200" b="0" i="0" dirty="0">
              <a:solidFill>
                <a:srgbClr val="00B050"/>
              </a:solidFill>
              <a:effectLst/>
              <a:latin typeface="vazir"/>
              <a:cs typeface="2  Ma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30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0923" y="996463"/>
            <a:ext cx="988255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endParaRPr lang="fa-IR" sz="2800" b="0" i="0" dirty="0" smtClean="0">
              <a:solidFill>
                <a:srgbClr val="000000"/>
              </a:solidFill>
              <a:effectLst/>
              <a:latin typeface="vazir"/>
              <a:cs typeface="2  Mah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2800" dirty="0" smtClean="0">
                <a:solidFill>
                  <a:srgbClr val="FF0000"/>
                </a:solidFill>
                <a:latin typeface="vazir"/>
                <a:cs typeface="2  Mah" pitchFamily="2" charset="-78"/>
              </a:rPr>
              <a:t>تنبلی و بی‌تفاوتی!</a:t>
            </a:r>
            <a:endParaRPr lang="fa-IR" sz="2800" dirty="0">
              <a:solidFill>
                <a:srgbClr val="FF0000"/>
              </a:solidFill>
              <a:latin typeface="vazir"/>
              <a:cs typeface="2  Mah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8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«اولویت قرار دادن کار و </a:t>
            </a:r>
            <a:r>
              <a:rPr lang="fa-IR" sz="2800" b="0" i="0" dirty="0" smtClean="0">
                <a:solidFill>
                  <a:srgbClr val="0070C0"/>
                </a:solidFill>
                <a:effectLst/>
                <a:latin typeface="vazir"/>
                <a:cs typeface="2  Mah" pitchFamily="2" charset="-78"/>
              </a:rPr>
              <a:t>روحیه جهادی </a:t>
            </a:r>
            <a:r>
              <a:rPr lang="fa-IR" sz="28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در همه عرصه ها» دیگر توصیه رهبر انقلاب اسلامی به سپاه بود که گفتند: کار جهادی در مقابل </a:t>
            </a:r>
            <a:r>
              <a:rPr lang="fa-IR" sz="2800" b="0" i="0" dirty="0" smtClean="0">
                <a:solidFill>
                  <a:srgbClr val="0070C0"/>
                </a:solidFill>
                <a:effectLst/>
                <a:latin typeface="vazir"/>
                <a:cs typeface="2  Mah" pitchFamily="2" charset="-78"/>
              </a:rPr>
              <a:t>تنبلی و بی تفاوتی </a:t>
            </a:r>
            <a:r>
              <a:rPr lang="fa-IR" sz="28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و کار امروز را به فردا انداختن قرار دارد که متأسفانه برخی بخشهای کشور دچار این مشکل هستند.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2  Mah" pitchFamily="2" charset="-78"/>
              </a:rPr>
              <a:t/>
            </a:r>
            <a:br>
              <a:rPr lang="fa-IR" sz="2800" dirty="0" smtClean="0">
                <a:cs typeface="2  Mah" pitchFamily="2" charset="-78"/>
              </a:rPr>
            </a:br>
            <a:endParaRPr lang="en-US" sz="2800" dirty="0">
              <a:cs typeface="2  Ma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286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9538" y="1067527"/>
            <a:ext cx="95047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endParaRPr lang="fa-IR" sz="2800" b="0" i="0" dirty="0" smtClean="0">
              <a:solidFill>
                <a:srgbClr val="00B050"/>
              </a:solidFill>
              <a:effectLst/>
              <a:latin typeface="vazir"/>
              <a:cs typeface="2  Mah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2800" dirty="0" smtClean="0">
                <a:solidFill>
                  <a:srgbClr val="FF0000"/>
                </a:solidFill>
                <a:latin typeface="vazir"/>
                <a:cs typeface="2  Mah" pitchFamily="2" charset="-78"/>
              </a:rPr>
              <a:t>دوستی با خدا!</a:t>
            </a:r>
            <a:endParaRPr lang="fa-IR" sz="2800" dirty="0">
              <a:solidFill>
                <a:srgbClr val="FF0000"/>
              </a:solidFill>
              <a:latin typeface="vazir"/>
              <a:cs typeface="2  Mah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8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حضرت آیت‌الله خامنه‌ای در توصیه هشتم خود بر </a:t>
            </a:r>
            <a:r>
              <a:rPr lang="fa-IR" sz="2800" b="0" i="0" dirty="0" smtClean="0">
                <a:solidFill>
                  <a:srgbClr val="0070C0"/>
                </a:solidFill>
                <a:effectLst/>
                <a:latin typeface="vazir"/>
                <a:cs typeface="2  Mah" pitchFamily="2" charset="-78"/>
              </a:rPr>
              <a:t>حفظ و تقویت معنویت</a:t>
            </a:r>
            <a:r>
              <a:rPr lang="fa-IR" sz="28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، انس با قرآن، توکل به خدا و توسل به اهل بیت علیهم‌السلام و در میان نیروهای سپاه و خانواده های آنان تأکید کردند.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solidFill>
                  <a:srgbClr val="00B050"/>
                </a:solidFill>
                <a:cs typeface="2  Mah" pitchFamily="2" charset="-78"/>
              </a:rPr>
              <a:t/>
            </a:r>
            <a:br>
              <a:rPr lang="fa-IR" sz="2800" dirty="0" smtClean="0">
                <a:solidFill>
                  <a:srgbClr val="00B050"/>
                </a:solidFill>
                <a:cs typeface="2  Mah" pitchFamily="2" charset="-78"/>
              </a:rPr>
            </a:br>
            <a:endParaRPr lang="en-US" sz="2800" dirty="0">
              <a:solidFill>
                <a:srgbClr val="00B050"/>
              </a:solidFill>
              <a:cs typeface="2  Ma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219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CC\Desktop\13980710_5643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94" y="600808"/>
            <a:ext cx="8503920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2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2587" y="996462"/>
            <a:ext cx="8382000" cy="481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6500" dirty="0" smtClean="0">
                <a:solidFill>
                  <a:srgbClr val="00B050"/>
                </a:solidFill>
                <a:cs typeface="2  Mah" pitchFamily="2" charset="-78"/>
              </a:rPr>
              <a:t>سلامتی رهبر معظم انقلاب </a:t>
            </a:r>
          </a:p>
          <a:p>
            <a:pPr algn="ctr"/>
            <a:r>
              <a:rPr lang="fa-IR" sz="6500" dirty="0" smtClean="0">
                <a:solidFill>
                  <a:srgbClr val="FF0000"/>
                </a:solidFill>
                <a:cs typeface="2  Mah" pitchFamily="2" charset="-78"/>
              </a:rPr>
              <a:t>صلوات</a:t>
            </a:r>
            <a:endParaRPr lang="en-US" sz="6500" dirty="0">
              <a:solidFill>
                <a:srgbClr val="FF0000"/>
              </a:solidFill>
              <a:cs typeface="2  Ma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17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2587" y="996462"/>
            <a:ext cx="8382000" cy="4818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6500" dirty="0" smtClean="0">
                <a:solidFill>
                  <a:srgbClr val="00B050"/>
                </a:solidFill>
                <a:cs typeface="2  Mah" pitchFamily="2" charset="-78"/>
              </a:rPr>
              <a:t>گردآورنده:</a:t>
            </a:r>
          </a:p>
          <a:p>
            <a:pPr algn="ctr"/>
            <a:r>
              <a:rPr lang="fa-IR" sz="6500" smtClean="0">
                <a:solidFill>
                  <a:srgbClr val="00B050"/>
                </a:solidFill>
                <a:cs typeface="2  Mah" pitchFamily="2" charset="-78"/>
              </a:rPr>
              <a:t>حسن فراست/لارستان</a:t>
            </a:r>
            <a:endParaRPr lang="en-US" sz="6500" dirty="0">
              <a:solidFill>
                <a:srgbClr val="FF0000"/>
              </a:solidFill>
              <a:cs typeface="2  Ma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443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6769" y="1372831"/>
            <a:ext cx="94722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ln w="0"/>
                <a:solidFill>
                  <a:srgbClr val="FF0000"/>
                </a:solidFill>
                <a:cs typeface="2  Elham" pitchFamily="2" charset="-78"/>
              </a:rPr>
              <a:t>٨ </a:t>
            </a:r>
            <a:r>
              <a:rPr lang="fa-IR" sz="6600" dirty="0" smtClean="0">
                <a:ln w="0"/>
                <a:solidFill>
                  <a:srgbClr val="FF0000"/>
                </a:solidFill>
                <a:cs typeface="2  Elham" pitchFamily="2" charset="-78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cs typeface="2  Elham" pitchFamily="2" charset="-78"/>
              </a:rPr>
              <a:t>فرمان</a:t>
            </a:r>
            <a:r>
              <a:rPr lang="en-US" sz="6600" dirty="0" smtClean="0">
                <a:ln w="0"/>
                <a:solidFill>
                  <a:srgbClr val="FF0000"/>
                </a:solidFill>
                <a:cs typeface="2  Elham" pitchFamily="2" charset="-78"/>
              </a:rPr>
              <a:t> </a:t>
            </a:r>
            <a:endParaRPr lang="fa-IR" sz="6600" dirty="0" smtClean="0">
              <a:ln w="0"/>
              <a:solidFill>
                <a:srgbClr val="FF0000"/>
              </a:solidFill>
              <a:cs typeface="2  Elham" pitchFamily="2" charset="-78"/>
            </a:endParaRPr>
          </a:p>
          <a:p>
            <a:pPr algn="ctr"/>
            <a:r>
              <a:rPr lang="en-US" sz="6600" dirty="0" err="1" smtClean="0">
                <a:ln w="0"/>
                <a:solidFill>
                  <a:srgbClr val="00B050"/>
                </a:solidFill>
                <a:cs typeface="2  Elham" pitchFamily="2" charset="-78"/>
              </a:rPr>
              <a:t>مقام</a:t>
            </a:r>
            <a:r>
              <a:rPr lang="en-US" sz="6600" dirty="0" smtClean="0">
                <a:ln w="0"/>
                <a:solidFill>
                  <a:srgbClr val="00B050"/>
                </a:solidFill>
                <a:cs typeface="2  Elham" pitchFamily="2" charset="-78"/>
              </a:rPr>
              <a:t> </a:t>
            </a:r>
            <a:r>
              <a:rPr lang="en-US" sz="6600" dirty="0" err="1" smtClean="0">
                <a:ln w="0"/>
                <a:solidFill>
                  <a:srgbClr val="00B050"/>
                </a:solidFill>
                <a:cs typeface="2  Elham" pitchFamily="2" charset="-78"/>
              </a:rPr>
              <a:t>معظم</a:t>
            </a:r>
            <a:r>
              <a:rPr lang="en-US" sz="6600" dirty="0" smtClean="0">
                <a:ln w="0"/>
                <a:solidFill>
                  <a:srgbClr val="00B050"/>
                </a:solidFill>
                <a:cs typeface="2  Elham" pitchFamily="2" charset="-78"/>
              </a:rPr>
              <a:t> </a:t>
            </a:r>
            <a:r>
              <a:rPr lang="en-US" sz="6600" dirty="0" err="1" smtClean="0">
                <a:ln w="0"/>
                <a:solidFill>
                  <a:srgbClr val="00B050"/>
                </a:solidFill>
                <a:cs typeface="2  Elham" pitchFamily="2" charset="-78"/>
              </a:rPr>
              <a:t>رهبری</a:t>
            </a:r>
            <a:r>
              <a:rPr lang="en-US" sz="6600" dirty="0" smtClean="0">
                <a:ln w="0"/>
                <a:solidFill>
                  <a:srgbClr val="00B050"/>
                </a:solidFill>
                <a:cs typeface="2  Elham" pitchFamily="2" charset="-78"/>
              </a:rPr>
              <a:t> </a:t>
            </a:r>
            <a:endParaRPr lang="fa-IR" sz="6600" dirty="0">
              <a:ln w="0"/>
              <a:solidFill>
                <a:srgbClr val="00B050"/>
              </a:solidFill>
              <a:cs typeface="2  Elham" pitchFamily="2" charset="-78"/>
            </a:endParaRPr>
          </a:p>
          <a:p>
            <a:pPr algn="ctr"/>
            <a:r>
              <a:rPr lang="en-US" sz="6600" dirty="0" err="1" smtClean="0">
                <a:ln w="0"/>
                <a:solidFill>
                  <a:srgbClr val="00B050"/>
                </a:solidFill>
                <a:cs typeface="2  Elham" pitchFamily="2" charset="-78"/>
              </a:rPr>
              <a:t>به</a:t>
            </a:r>
            <a:r>
              <a:rPr lang="en-US" sz="6600" dirty="0" smtClean="0">
                <a:ln w="0"/>
                <a:solidFill>
                  <a:srgbClr val="00B050"/>
                </a:solidFill>
                <a:cs typeface="2  Elham" pitchFamily="2" charset="-78"/>
              </a:rPr>
              <a:t> </a:t>
            </a:r>
            <a:r>
              <a:rPr lang="en-US" sz="6600" dirty="0" err="1" smtClean="0">
                <a:ln w="0"/>
                <a:solidFill>
                  <a:srgbClr val="00B050"/>
                </a:solidFill>
                <a:cs typeface="2  Elham" pitchFamily="2" charset="-78"/>
              </a:rPr>
              <a:t>سپاه</a:t>
            </a:r>
            <a:r>
              <a:rPr lang="fa-IR" sz="6600" dirty="0" smtClean="0">
                <a:ln w="0"/>
                <a:solidFill>
                  <a:srgbClr val="00B050"/>
                </a:solidFill>
                <a:cs typeface="2  Elham" pitchFamily="2" charset="-78"/>
              </a:rPr>
              <a:t> پاسداران انقلاب اسلامی</a:t>
            </a:r>
            <a:r>
              <a:rPr lang="en-US" sz="6600" dirty="0" smtClean="0">
                <a:ln w="0"/>
                <a:solidFill>
                  <a:srgbClr val="00B050"/>
                </a:solidFill>
                <a:cs typeface="2  Elham" pitchFamily="2" charset="-78"/>
              </a:rPr>
              <a:t> </a:t>
            </a:r>
            <a:endParaRPr lang="en-US" sz="6600" dirty="0">
              <a:ln w="0"/>
              <a:solidFill>
                <a:srgbClr val="00B050"/>
              </a:solidFill>
              <a:cs typeface="2  Elh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9694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31" y="609600"/>
            <a:ext cx="8098812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8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3660" y="1019908"/>
            <a:ext cx="9605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400" b="0" i="0" dirty="0" smtClean="0">
                <a:solidFill>
                  <a:srgbClr val="FF0000"/>
                </a:solidFill>
                <a:effectLst/>
                <a:latin typeface="vazir"/>
                <a:cs typeface="2  Mah" pitchFamily="2" charset="-78"/>
              </a:rPr>
              <a:t>راضی‌ام، قانع نیستم!</a:t>
            </a:r>
          </a:p>
          <a:p>
            <a:pPr algn="just" rtl="1">
              <a:lnSpc>
                <a:spcPct val="200000"/>
              </a:lnSpc>
            </a:pPr>
            <a:r>
              <a:rPr lang="fa-IR" sz="24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امام خامنه‌ای در بخش هایی از اظهاراتشان، سپاهیان پاسدار را </a:t>
            </a:r>
            <a:r>
              <a:rPr lang="fa-IR" sz="2400" b="0" i="0" dirty="0" smtClean="0">
                <a:solidFill>
                  <a:srgbClr val="0070C0"/>
                </a:solidFill>
                <a:effectLst/>
                <a:latin typeface="vazir"/>
                <a:cs typeface="2  Mah" pitchFamily="2" charset="-78"/>
              </a:rPr>
              <a:t>فرزندان</a:t>
            </a:r>
            <a:r>
              <a:rPr lang="fa-IR" sz="24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 خود خواندند و فرمودند: من </a:t>
            </a:r>
            <a:r>
              <a:rPr lang="fa-IR" sz="2400" b="0" i="0" dirty="0" smtClean="0">
                <a:solidFill>
                  <a:srgbClr val="0070C0"/>
                </a:solidFill>
                <a:effectLst/>
                <a:latin typeface="vazir"/>
                <a:cs typeface="2  Mah" pitchFamily="2" charset="-78"/>
              </a:rPr>
              <a:t>صد در صد از سپاه راضی هستم اما به این حد از پیشرفت سپاه قانع نیستم </a:t>
            </a:r>
            <a:r>
              <a:rPr lang="fa-IR" sz="24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و معتقدم این نهاد براساس توانایی‌ها و استعدادهای خود می تواند ده و حتی صد برابر رشد و پیشرفت کند.</a:t>
            </a:r>
          </a:p>
          <a:p>
            <a:pPr algn="just" rtl="1">
              <a:lnSpc>
                <a:spcPct val="200000"/>
              </a:lnSpc>
            </a:pPr>
            <a:r>
              <a:rPr lang="fa-IR" sz="24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ایشان در ادامه </a:t>
            </a:r>
            <a:r>
              <a:rPr lang="fa-IR" sz="2400" b="0" i="0" dirty="0" smtClean="0">
                <a:solidFill>
                  <a:srgbClr val="0070C0"/>
                </a:solidFill>
                <a:effectLst/>
                <a:latin typeface="vazir"/>
                <a:cs typeface="2  Mah" pitchFamily="2" charset="-78"/>
              </a:rPr>
              <a:t>هشت توصیه</a:t>
            </a:r>
            <a:r>
              <a:rPr lang="fa-IR" sz="24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 برای استمرار حرکت پرشتاب و رو به پیشرفت پاسداران انقلاب اسلامی بیان کردند.</a:t>
            </a:r>
            <a:endParaRPr lang="fa-IR" sz="2400" b="0" i="0" dirty="0">
              <a:solidFill>
                <a:srgbClr val="00B050"/>
              </a:solidFill>
              <a:effectLst/>
              <a:latin typeface="vazir"/>
              <a:cs typeface="2  Ma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33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CC\Desktop\دوره حججی\فرمان 8 ماده ای رهبری به فرماندهان سپا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38" y="586154"/>
            <a:ext cx="3491767" cy="569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170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6770" y="703384"/>
            <a:ext cx="9460858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2800" i="0" dirty="0" smtClean="0">
                <a:solidFill>
                  <a:srgbClr val="FF0000"/>
                </a:solidFill>
                <a:effectLst/>
                <a:latin typeface="vazir"/>
                <a:cs typeface="2  Mah" pitchFamily="2" charset="-78"/>
              </a:rPr>
              <a:t>پیر و محافظه‌کار!</a:t>
            </a:r>
          </a:p>
          <a:p>
            <a:pPr algn="just" rtl="1">
              <a:lnSpc>
                <a:spcPct val="200000"/>
              </a:lnSpc>
            </a:pPr>
            <a:r>
              <a:rPr lang="fa-IR" sz="280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«</a:t>
            </a:r>
            <a:r>
              <a:rPr lang="fa-IR" sz="2800" i="0" dirty="0" smtClean="0">
                <a:solidFill>
                  <a:srgbClr val="0070C0"/>
                </a:solidFill>
                <a:effectLst/>
                <a:latin typeface="vazir"/>
                <a:cs typeface="2  Mah" pitchFamily="2" charset="-78"/>
              </a:rPr>
              <a:t>به هیچ وجه نگذارید سپاه پیر، محافظه‌کار و به وضع موجود قانع شود</a:t>
            </a:r>
            <a:r>
              <a:rPr lang="fa-IR" sz="280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». این اولین توصیه حضرت آیت‌الله خامنه‌ای بود. ایشان در همین خصوص گفتند: برای آنکه روحیه جوان در سپاه استمرار یابد و این سازمان به مرحله پیری نرسد، باید </a:t>
            </a:r>
            <a:r>
              <a:rPr lang="fa-IR" sz="2800" i="0" dirty="0" smtClean="0">
                <a:solidFill>
                  <a:srgbClr val="0070C0"/>
                </a:solidFill>
                <a:effectLst/>
                <a:latin typeface="vazir"/>
                <a:cs typeface="2  Mah" pitchFamily="2" charset="-78"/>
              </a:rPr>
              <a:t>جوانگرایی</a:t>
            </a:r>
            <a:r>
              <a:rPr lang="fa-IR" sz="280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 که در سپاه آغاز شده، ادامه یابد، نوگرایی و روشهای خلاقانه ادامه یابد و با انتقال تربیت دینی و انقلابی و روحیه شهدای نام‌آور به نسل های بعدی، از انقطاع نسلی جلوگیری شود.</a:t>
            </a:r>
          </a:p>
        </p:txBody>
      </p:sp>
    </p:spTree>
    <p:extLst>
      <p:ext uri="{BB962C8B-B14F-4D97-AF65-F5344CB8AC3E}">
        <p14:creationId xmlns:p14="http://schemas.microsoft.com/office/powerpoint/2010/main" val="14307045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CC\Desktop\13980710_0743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86" y="673709"/>
            <a:ext cx="82311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9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8462" y="1223160"/>
            <a:ext cx="88877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600" dirty="0">
                <a:solidFill>
                  <a:srgbClr val="FF0000"/>
                </a:solidFill>
                <a:latin typeface="vazir"/>
                <a:cs typeface="2  Mah" pitchFamily="2" charset="-78"/>
              </a:rPr>
              <a:t>سینه سپر کردن</a:t>
            </a:r>
          </a:p>
          <a:p>
            <a:pPr algn="just" rtl="1">
              <a:lnSpc>
                <a:spcPct val="150000"/>
              </a:lnSpc>
            </a:pPr>
            <a:r>
              <a:rPr lang="fa-IR" sz="26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«</a:t>
            </a:r>
            <a:r>
              <a:rPr lang="fa-IR" sz="2600" b="0" i="0" dirty="0" smtClean="0">
                <a:solidFill>
                  <a:srgbClr val="0070C0"/>
                </a:solidFill>
                <a:effectLst/>
                <a:latin typeface="vazir"/>
                <a:cs typeface="2  Mah" pitchFamily="2" charset="-78"/>
              </a:rPr>
              <a:t>حفظ آمادگی در مواجهه با حوادث بزرگ</a:t>
            </a:r>
            <a:r>
              <a:rPr lang="fa-IR" sz="26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» دومین توصیه رهبر انقلاب اسلامی بود که گفتند: یکی از خصوصیات بارز سپاه از ابتدا تاکنون، سینه سپر کردن و حضور در صف مقدم مواجهه با حوادث بزرگ بوده است که این روحیه باید حفظ شود.</a:t>
            </a:r>
            <a:r>
              <a:rPr lang="fa-IR" sz="2600" dirty="0" smtClean="0">
                <a:solidFill>
                  <a:srgbClr val="00B050"/>
                </a:solidFill>
                <a:cs typeface="2  Mah" pitchFamily="2" charset="-78"/>
              </a:rPr>
              <a:t/>
            </a:r>
            <a:br>
              <a:rPr lang="fa-IR" sz="2600" dirty="0" smtClean="0">
                <a:solidFill>
                  <a:srgbClr val="00B050"/>
                </a:solidFill>
                <a:cs typeface="2  Mah" pitchFamily="2" charset="-78"/>
              </a:rPr>
            </a:br>
            <a:endParaRPr lang="fa-IR" sz="2600" dirty="0" smtClean="0">
              <a:solidFill>
                <a:srgbClr val="00B050"/>
              </a:solidFill>
              <a:cs typeface="2  Mah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600" dirty="0" smtClean="0">
                <a:solidFill>
                  <a:srgbClr val="00B050"/>
                </a:solidFill>
                <a:cs typeface="2  Mah" pitchFamily="2" charset="-78"/>
              </a:rPr>
              <a:t>حضرت </a:t>
            </a:r>
            <a:r>
              <a:rPr lang="fa-IR" sz="2600" dirty="0">
                <a:solidFill>
                  <a:srgbClr val="00B050"/>
                </a:solidFill>
                <a:cs typeface="2  Mah" pitchFamily="2" charset="-78"/>
              </a:rPr>
              <a:t>آیت‌الله خامنه‌ای در همین خصوص </a:t>
            </a:r>
            <a:r>
              <a:rPr lang="fa-IR" sz="2600" dirty="0">
                <a:solidFill>
                  <a:srgbClr val="0070C0"/>
                </a:solidFill>
                <a:cs typeface="2  Mah" pitchFamily="2" charset="-78"/>
              </a:rPr>
              <a:t>حفظ آمادگی های علمی و عملی و آگاهی های سیاسی و استحکام سازمانی سپاه در عرصه های اقتصاد مقاومتی و رونق تولید، کمک به محرومان و خدمت رسانی و مقابله با دشمنی ها </a:t>
            </a:r>
            <a:r>
              <a:rPr lang="fa-IR" sz="2600" dirty="0">
                <a:solidFill>
                  <a:srgbClr val="00B050"/>
                </a:solidFill>
                <a:cs typeface="2  Mah" pitchFamily="2" charset="-78"/>
              </a:rPr>
              <a:t>را ضروری خواندند</a:t>
            </a:r>
            <a:r>
              <a:rPr lang="fa-IR" sz="2600" dirty="0" smtClean="0">
                <a:solidFill>
                  <a:srgbClr val="00B050"/>
                </a:solidFill>
                <a:cs typeface="2  Mah" pitchFamily="2" charset="-78"/>
              </a:rPr>
              <a:t>.</a:t>
            </a:r>
            <a:endParaRPr lang="fa-IR" sz="2600" dirty="0">
              <a:solidFill>
                <a:srgbClr val="00B050"/>
              </a:solidFill>
              <a:cs typeface="2  Ma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513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3692" y="1032863"/>
            <a:ext cx="99170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b="0" i="0" dirty="0" smtClean="0">
                <a:solidFill>
                  <a:srgbClr val="FF0000"/>
                </a:solidFill>
                <a:effectLst/>
                <a:latin typeface="vazir"/>
                <a:cs typeface="2  Mah" pitchFamily="2" charset="-78"/>
              </a:rPr>
              <a:t>جغرافیای مقاومت</a:t>
            </a:r>
          </a:p>
          <a:p>
            <a:pPr algn="just" rtl="1">
              <a:lnSpc>
                <a:spcPct val="150000"/>
              </a:lnSpc>
            </a:pPr>
            <a:r>
              <a:rPr lang="fa-IR" sz="28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توصیه سوم رهبر انقلاب به سپاه پاسداران «</a:t>
            </a:r>
            <a:r>
              <a:rPr lang="fa-IR" sz="2800" b="0" i="0" dirty="0" smtClean="0">
                <a:solidFill>
                  <a:srgbClr val="0070C0"/>
                </a:solidFill>
                <a:effectLst/>
                <a:latin typeface="vazir"/>
                <a:cs typeface="2  Mah" pitchFamily="2" charset="-78"/>
              </a:rPr>
              <a:t>از دست ندادن نگاه وسیع و فرامرزی به جغرافیای مقاومت</a:t>
            </a:r>
            <a:r>
              <a:rPr lang="fa-IR" sz="28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» بود.</a:t>
            </a:r>
          </a:p>
          <a:p>
            <a:pPr algn="just" rtl="1">
              <a:lnSpc>
                <a:spcPct val="150000"/>
              </a:lnSpc>
            </a:pPr>
            <a:endParaRPr lang="fa-IR" sz="1200" b="0" i="0" dirty="0" smtClean="0">
              <a:solidFill>
                <a:srgbClr val="00B050"/>
              </a:solidFill>
              <a:effectLst/>
              <a:latin typeface="vazir"/>
              <a:cs typeface="2  Mah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8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ایشان گفتند: نباید قناعت کنیم به منطقه خودمان و با انتخاب یک چهاردیواری، کاری به تهدیدهای پشت مرزها نداشته باشیم. نگاه وسیع فرامرزی که مسئولیتش با سپاه است، عمق راهبردی کشور است و گاهی از </a:t>
            </a:r>
            <a:r>
              <a:rPr lang="fa-IR" sz="2800" b="0" i="0" dirty="0" smtClean="0">
                <a:solidFill>
                  <a:srgbClr val="0070C0"/>
                </a:solidFill>
                <a:effectLst/>
                <a:latin typeface="vazir"/>
                <a:cs typeface="2  Mah" pitchFamily="2" charset="-78"/>
              </a:rPr>
              <a:t>واجب ترین واجبات </a:t>
            </a:r>
            <a:r>
              <a:rPr lang="fa-IR" sz="2800" b="0" i="0" dirty="0" smtClean="0">
                <a:solidFill>
                  <a:srgbClr val="00B050"/>
                </a:solidFill>
                <a:effectLst/>
                <a:latin typeface="vazir"/>
                <a:cs typeface="2  Mah" pitchFamily="2" charset="-78"/>
              </a:rPr>
              <a:t>هم لازم تر می شود اما برخی متوجه این مسئله نیستند</a:t>
            </a:r>
            <a:endParaRPr lang="fa-IR" sz="2800" b="0" i="0" dirty="0">
              <a:solidFill>
                <a:srgbClr val="00B050"/>
              </a:solidFill>
              <a:effectLst/>
              <a:latin typeface="vazir"/>
              <a:cs typeface="2  Ma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320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87</TotalTime>
  <Words>594</Words>
  <Application>Microsoft Office PowerPoint</Application>
  <PresentationFormat>Custom</PresentationFormat>
  <Paragraphs>36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sana</dc:creator>
  <cp:lastModifiedBy>RePack by Diakov</cp:lastModifiedBy>
  <cp:revision>16</cp:revision>
  <dcterms:created xsi:type="dcterms:W3CDTF">2021-06-18T16:55:40Z</dcterms:created>
  <dcterms:modified xsi:type="dcterms:W3CDTF">2023-02-07T11:42:02Z</dcterms:modified>
</cp:coreProperties>
</file>